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7" r:id="rId2"/>
    <p:sldId id="258" r:id="rId3"/>
    <p:sldId id="275" r:id="rId4"/>
    <p:sldId id="276" r:id="rId5"/>
    <p:sldId id="260" r:id="rId6"/>
    <p:sldId id="261" r:id="rId7"/>
    <p:sldId id="263" r:id="rId8"/>
    <p:sldId id="285" r:id="rId9"/>
    <p:sldId id="264" r:id="rId10"/>
    <p:sldId id="281" r:id="rId11"/>
    <p:sldId id="278" r:id="rId12"/>
    <p:sldId id="288" r:id="rId13"/>
    <p:sldId id="294" r:id="rId14"/>
    <p:sldId id="292" r:id="rId15"/>
    <p:sldId id="291" r:id="rId16"/>
    <p:sldId id="290" r:id="rId17"/>
    <p:sldId id="287" r:id="rId18"/>
    <p:sldId id="272" r:id="rId19"/>
    <p:sldId id="29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cuments\MARULA%20ABI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351010101010096E-2"/>
          <c:y val="3.6764110762076176E-2"/>
          <c:w val="0.73804163684084956"/>
          <c:h val="0.728596022492258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Sheet1!$B$1:$E$2</c:f>
              <c:multiLvlStrCache>
                <c:ptCount val="4"/>
                <c:lvl>
                  <c:pt idx="0">
                    <c:v>TRANCHEON</c:v>
                  </c:pt>
                  <c:pt idx="1">
                    <c:v>SEEDS</c:v>
                  </c:pt>
                  <c:pt idx="2">
                    <c:v>GRAFTING</c:v>
                  </c:pt>
                  <c:pt idx="3">
                    <c:v>NATURAL REGENERATION</c:v>
                  </c:pt>
                </c:lvl>
                <c:lvl>
                  <c:pt idx="0">
                    <c:v>PROPAGATION TECNIQUES</c:v>
                  </c:pt>
                </c:lvl>
              </c:multiLvlStrCache>
            </c:multiLvl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28</c:v>
                </c:pt>
                <c:pt idx="1">
                  <c:v>47</c:v>
                </c:pt>
                <c:pt idx="2">
                  <c:v>0</c:v>
                </c:pt>
                <c:pt idx="3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EF-4064-9E2E-336F365C795E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multiLvlStrRef>
              <c:f>Sheet1!$B$1:$E$2</c:f>
              <c:multiLvlStrCache>
                <c:ptCount val="4"/>
                <c:lvl>
                  <c:pt idx="0">
                    <c:v>TRANCHEON</c:v>
                  </c:pt>
                  <c:pt idx="1">
                    <c:v>SEEDS</c:v>
                  </c:pt>
                  <c:pt idx="2">
                    <c:v>GRAFTING</c:v>
                  </c:pt>
                  <c:pt idx="3">
                    <c:v>NATURAL REGENERATION</c:v>
                  </c:pt>
                </c:lvl>
                <c:lvl>
                  <c:pt idx="0">
                    <c:v>PROPAGATION TECNIQUES</c:v>
                  </c:pt>
                </c:lvl>
              </c:multiLvlStrCache>
            </c:multiLvl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62</c:v>
                </c:pt>
                <c:pt idx="1">
                  <c:v>25</c:v>
                </c:pt>
                <c:pt idx="2">
                  <c:v>15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EF-4064-9E2E-336F365C79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5580703"/>
        <c:axId val="1175610463"/>
      </c:barChart>
      <c:catAx>
        <c:axId val="11755807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75610463"/>
        <c:crosses val="autoZero"/>
        <c:auto val="1"/>
        <c:lblAlgn val="ctr"/>
        <c:lblOffset val="100"/>
        <c:noMultiLvlLbl val="0"/>
      </c:catAx>
      <c:valAx>
        <c:axId val="1175610463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ZW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PERCENTAGE</a:t>
                </a:r>
                <a:r>
                  <a:rPr lang="en-ZW" sz="1200" b="1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(%)</a:t>
                </a:r>
                <a:endParaRPr lang="en-ZW" sz="1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75580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105931360852616"/>
          <c:y val="0.45696175645310949"/>
          <c:w val="5.2981090431877834E-2"/>
          <c:h val="0.108792326696701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Sheet3!$B$4</c:f>
              <c:strCache>
                <c:ptCount val="1"/>
                <c:pt idx="0">
                  <c:v>Adults (&gt; 43 cm circum)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Sheet3!$C$3:$F$3</c:f>
              <c:strCache>
                <c:ptCount val="4"/>
                <c:pt idx="0">
                  <c:v>Household plots 2014</c:v>
                </c:pt>
                <c:pt idx="1">
                  <c:v>Household plots 2023</c:v>
                </c:pt>
                <c:pt idx="2">
                  <c:v>Communal grazing lands 2014</c:v>
                </c:pt>
                <c:pt idx="3">
                  <c:v>Communal grazing lands 2023</c:v>
                </c:pt>
              </c:strCache>
            </c:strRef>
          </c:cat>
          <c:val>
            <c:numRef>
              <c:f>Sheet3!$C$4:$F$4</c:f>
              <c:numCache>
                <c:formatCode>General</c:formatCode>
                <c:ptCount val="4"/>
                <c:pt idx="0">
                  <c:v>67.599999999999994</c:v>
                </c:pt>
                <c:pt idx="1">
                  <c:v>80.7</c:v>
                </c:pt>
                <c:pt idx="2">
                  <c:v>14.2</c:v>
                </c:pt>
                <c:pt idx="3">
                  <c:v>25.6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EB-4014-B64F-7D6D70E47060}"/>
            </c:ext>
          </c:extLst>
        </c:ser>
        <c:ser>
          <c:idx val="1"/>
          <c:order val="1"/>
          <c:tx>
            <c:strRef>
              <c:f>Sheet3!$B$5</c:f>
              <c:strCache>
                <c:ptCount val="1"/>
                <c:pt idx="0">
                  <c:v>Adults that were female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Sheet3!$C$3:$F$3</c:f>
              <c:strCache>
                <c:ptCount val="4"/>
                <c:pt idx="0">
                  <c:v>Household plots 2014</c:v>
                </c:pt>
                <c:pt idx="1">
                  <c:v>Household plots 2023</c:v>
                </c:pt>
                <c:pt idx="2">
                  <c:v>Communal grazing lands 2014</c:v>
                </c:pt>
                <c:pt idx="3">
                  <c:v>Communal grazing lands 2023</c:v>
                </c:pt>
              </c:strCache>
            </c:strRef>
          </c:cat>
          <c:val>
            <c:numRef>
              <c:f>Sheet3!$C$5:$F$5</c:f>
              <c:numCache>
                <c:formatCode>General</c:formatCode>
                <c:ptCount val="4"/>
                <c:pt idx="0">
                  <c:v>54.5</c:v>
                </c:pt>
                <c:pt idx="1">
                  <c:v>75</c:v>
                </c:pt>
                <c:pt idx="2">
                  <c:v>34.200000000000003</c:v>
                </c:pt>
                <c:pt idx="3">
                  <c:v>30.1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EB-4014-B64F-7D6D70E470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5014143"/>
        <c:axId val="2045001183"/>
      </c:barChart>
      <c:catAx>
        <c:axId val="204501414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ZW" sz="2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Location</a:t>
                </a:r>
                <a:r>
                  <a:rPr lang="en-ZW" sz="2000" b="1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Marula tree</a:t>
                </a:r>
                <a:endParaRPr lang="en-ZW" sz="2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45001183"/>
        <c:crosses val="autoZero"/>
        <c:auto val="1"/>
        <c:lblAlgn val="ctr"/>
        <c:lblOffset val="100"/>
        <c:noMultiLvlLbl val="0"/>
      </c:catAx>
      <c:valAx>
        <c:axId val="2045001183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ZW" sz="2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Percentage</a:t>
                </a:r>
                <a:r>
                  <a:rPr lang="en-ZW" sz="2000" b="1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(%)</a:t>
                </a:r>
                <a:endParaRPr lang="en-ZW" sz="2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45014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677751928736183"/>
          <c:y val="5.057865004443507E-2"/>
          <c:w val="0.19502137597468064"/>
          <c:h val="0.293121172353455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Sheet1!$B$3:$B$14</c:f>
              <c:strCache>
                <c:ptCount val="12"/>
                <c:pt idx="0">
                  <c:v>fodder </c:v>
                </c:pt>
                <c:pt idx="1">
                  <c:v>raw fruits</c:v>
                </c:pt>
                <c:pt idx="2">
                  <c:v>Jam</c:v>
                </c:pt>
                <c:pt idx="3">
                  <c:v>Juice</c:v>
                </c:pt>
                <c:pt idx="4">
                  <c:v>Soda</c:v>
                </c:pt>
                <c:pt idx="5">
                  <c:v>Medicine</c:v>
                </c:pt>
                <c:pt idx="6">
                  <c:v>Oxygen </c:v>
                </c:pt>
                <c:pt idx="7">
                  <c:v>Shade</c:v>
                </c:pt>
                <c:pt idx="8">
                  <c:v>Poles</c:v>
                </c:pt>
                <c:pt idx="9">
                  <c:v>Butter </c:v>
                </c:pt>
                <c:pt idx="10">
                  <c:v>Oil</c:v>
                </c:pt>
                <c:pt idx="11">
                  <c:v>Livestock feed</c:v>
                </c:pt>
              </c:strCache>
            </c:strRef>
          </c:cat>
          <c:val>
            <c:numRef>
              <c:f>Sheet1!$C$3:$C$14</c:f>
              <c:numCache>
                <c:formatCode>General</c:formatCode>
                <c:ptCount val="12"/>
                <c:pt idx="0">
                  <c:v>70</c:v>
                </c:pt>
                <c:pt idx="1">
                  <c:v>80</c:v>
                </c:pt>
                <c:pt idx="2">
                  <c:v>20</c:v>
                </c:pt>
                <c:pt idx="3">
                  <c:v>100</c:v>
                </c:pt>
                <c:pt idx="4">
                  <c:v>35</c:v>
                </c:pt>
                <c:pt idx="5">
                  <c:v>90</c:v>
                </c:pt>
                <c:pt idx="6">
                  <c:v>75</c:v>
                </c:pt>
                <c:pt idx="7">
                  <c:v>45</c:v>
                </c:pt>
                <c:pt idx="8">
                  <c:v>40</c:v>
                </c:pt>
                <c:pt idx="9">
                  <c:v>54</c:v>
                </c:pt>
                <c:pt idx="10">
                  <c:v>42</c:v>
                </c:pt>
                <c:pt idx="1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B2-44F5-8995-3B26B9C4A2E1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Sheet1!$B$3:$B$14</c:f>
              <c:strCache>
                <c:ptCount val="12"/>
                <c:pt idx="0">
                  <c:v>fodder </c:v>
                </c:pt>
                <c:pt idx="1">
                  <c:v>raw fruits</c:v>
                </c:pt>
                <c:pt idx="2">
                  <c:v>Jam</c:v>
                </c:pt>
                <c:pt idx="3">
                  <c:v>Juice</c:v>
                </c:pt>
                <c:pt idx="4">
                  <c:v>Soda</c:v>
                </c:pt>
                <c:pt idx="5">
                  <c:v>Medicine</c:v>
                </c:pt>
                <c:pt idx="6">
                  <c:v>Oxygen </c:v>
                </c:pt>
                <c:pt idx="7">
                  <c:v>Shade</c:v>
                </c:pt>
                <c:pt idx="8">
                  <c:v>Poles</c:v>
                </c:pt>
                <c:pt idx="9">
                  <c:v>Butter </c:v>
                </c:pt>
                <c:pt idx="10">
                  <c:v>Oil</c:v>
                </c:pt>
                <c:pt idx="11">
                  <c:v>Livestock feed</c:v>
                </c:pt>
              </c:strCache>
            </c:strRef>
          </c:cat>
          <c:val>
            <c:numRef>
              <c:f>Sheet1!$D$3:$D$14</c:f>
              <c:numCache>
                <c:formatCode>General</c:formatCode>
                <c:ptCount val="12"/>
                <c:pt idx="0">
                  <c:v>79</c:v>
                </c:pt>
                <c:pt idx="1">
                  <c:v>100</c:v>
                </c:pt>
                <c:pt idx="2">
                  <c:v>65</c:v>
                </c:pt>
                <c:pt idx="3">
                  <c:v>100</c:v>
                </c:pt>
                <c:pt idx="4">
                  <c:v>82</c:v>
                </c:pt>
                <c:pt idx="5">
                  <c:v>94</c:v>
                </c:pt>
                <c:pt idx="6">
                  <c:v>86</c:v>
                </c:pt>
                <c:pt idx="7">
                  <c:v>66</c:v>
                </c:pt>
                <c:pt idx="8">
                  <c:v>76</c:v>
                </c:pt>
                <c:pt idx="9">
                  <c:v>85</c:v>
                </c:pt>
                <c:pt idx="10">
                  <c:v>90</c:v>
                </c:pt>
                <c:pt idx="1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B2-44F5-8995-3B26B9C4A2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0693056"/>
        <c:axId val="975231328"/>
      </c:barChart>
      <c:catAx>
        <c:axId val="9806930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ZW" sz="2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Utilisation</a:t>
                </a:r>
                <a:r>
                  <a:rPr lang="en-ZW" sz="2000" b="1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Marula</a:t>
                </a:r>
                <a:endParaRPr lang="en-ZW" sz="2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75231328"/>
        <c:crosses val="autoZero"/>
        <c:auto val="1"/>
        <c:lblAlgn val="ctr"/>
        <c:lblOffset val="100"/>
        <c:noMultiLvlLbl val="0"/>
      </c:catAx>
      <c:valAx>
        <c:axId val="9752313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ZW" sz="2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Percentage</a:t>
                </a:r>
                <a:r>
                  <a:rPr lang="en-ZW" sz="2000" b="1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(%)</a:t>
                </a:r>
                <a:endParaRPr lang="en-ZW" sz="2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1.7676767676767676E-2"/>
              <c:y val="7.307117289100861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80693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1675445398870592"/>
          <c:y val="0.36385373382839292"/>
          <c:w val="8.3245546011294039E-2"/>
          <c:h val="0.162037286651758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DB7C-377D-42AC-A175-82CA26D0D981}" type="datetimeFigureOut">
              <a:rPr lang="en-ZW" smtClean="0"/>
              <a:t>13/9/2023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F265-46CA-4846-8D5E-3C798D01DD53}" type="slidenum">
              <a:rPr lang="en-ZW" smtClean="0"/>
              <a:t>‹#›</a:t>
            </a:fld>
            <a:endParaRPr lang="en-ZW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774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DB7C-377D-42AC-A175-82CA26D0D981}" type="datetimeFigureOut">
              <a:rPr lang="en-ZW" smtClean="0"/>
              <a:t>13/9/2023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F265-46CA-4846-8D5E-3C798D01D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4249107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DB7C-377D-42AC-A175-82CA26D0D981}" type="datetimeFigureOut">
              <a:rPr lang="en-ZW" smtClean="0"/>
              <a:t>13/9/2023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F265-46CA-4846-8D5E-3C798D01D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976572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DB7C-377D-42AC-A175-82CA26D0D981}" type="datetimeFigureOut">
              <a:rPr lang="en-ZW" smtClean="0"/>
              <a:t>13/9/2023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F265-46CA-4846-8D5E-3C798D01D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907128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DB7C-377D-42AC-A175-82CA26D0D981}" type="datetimeFigureOut">
              <a:rPr lang="en-ZW" smtClean="0"/>
              <a:t>13/9/2023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F265-46CA-4846-8D5E-3C798D01DD53}" type="slidenum">
              <a:rPr lang="en-ZW" smtClean="0"/>
              <a:t>‹#›</a:t>
            </a:fld>
            <a:endParaRPr lang="en-ZW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325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DB7C-377D-42AC-A175-82CA26D0D981}" type="datetimeFigureOut">
              <a:rPr lang="en-ZW" smtClean="0"/>
              <a:t>13/9/2023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F265-46CA-4846-8D5E-3C798D01D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20846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DB7C-377D-42AC-A175-82CA26D0D981}" type="datetimeFigureOut">
              <a:rPr lang="en-ZW" smtClean="0"/>
              <a:t>13/9/2023</a:t>
            </a:fld>
            <a:endParaRPr lang="en-Z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F265-46CA-4846-8D5E-3C798D01D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974682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DB7C-377D-42AC-A175-82CA26D0D981}" type="datetimeFigureOut">
              <a:rPr lang="en-ZW" smtClean="0"/>
              <a:t>13/9/2023</a:t>
            </a:fld>
            <a:endParaRPr lang="en-Z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F265-46CA-4846-8D5E-3C798D01D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804633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DB7C-377D-42AC-A175-82CA26D0D981}" type="datetimeFigureOut">
              <a:rPr lang="en-ZW" smtClean="0"/>
              <a:t>13/9/2023</a:t>
            </a:fld>
            <a:endParaRPr lang="en-Z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Z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F265-46CA-4846-8D5E-3C798D01D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71736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95ADB7C-377D-42AC-A175-82CA26D0D981}" type="datetimeFigureOut">
              <a:rPr lang="en-ZW" smtClean="0"/>
              <a:t>13/9/2023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B4F265-46CA-4846-8D5E-3C798D01D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95418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DB7C-377D-42AC-A175-82CA26D0D981}" type="datetimeFigureOut">
              <a:rPr lang="en-ZW" smtClean="0"/>
              <a:t>13/9/2023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F265-46CA-4846-8D5E-3C798D01DD53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406989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95ADB7C-377D-42AC-A175-82CA26D0D981}" type="datetimeFigureOut">
              <a:rPr lang="en-ZW" smtClean="0"/>
              <a:t>13/9/2023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0B4F265-46CA-4846-8D5E-3C798D01DD53}" type="slidenum">
              <a:rPr lang="en-ZW" smtClean="0"/>
              <a:t>‹#›</a:t>
            </a:fld>
            <a:endParaRPr lang="en-Z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03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5767C-FF96-1470-BDBF-89CAB2DFB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63259"/>
            <a:ext cx="9144000" cy="2387600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Cultivation practices and utilisation of Marula (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Sclerocarya birrea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(L)) by smallholder farmers in dry region of Zimbabwe</a:t>
            </a:r>
            <a:endParaRPr lang="en-ZW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87E0D0-625A-99BB-65E2-5839B013AC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Andrew Tapiwa Kugedera </a:t>
            </a:r>
            <a:endParaRPr lang="en-ZW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33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0AE98-9F4B-85D0-7C0F-7341994B2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6363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 density in arable and non-arable </a:t>
            </a:r>
            <a:endParaRPr lang="en-ZW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E2F51BA-9296-6C46-2713-FF1EC06B8A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4075218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1718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32853-9A62-AF55-BD45-C99C7111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MARULA FRUITS</a:t>
            </a:r>
            <a:endParaRPr lang="en-ZW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0E8D24-0345-0BE0-0E95-FC03165EF5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Fruit before ripe (green in colour and hard)</a:t>
            </a:r>
            <a:endParaRPr lang="en-ZW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A943D-5354-720E-F0CC-E3C9935071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Fruit before ripe, attached to tree</a:t>
            </a:r>
            <a:endParaRPr lang="en-Z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40E0CC-600D-5257-DDB4-EE72AA1C07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Fruit after ripe (yellow in colour and juicy)</a:t>
            </a:r>
            <a:endParaRPr lang="en-ZW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C5F740-8C3C-C98F-5834-220E343B42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920" y="2605058"/>
            <a:ext cx="4937760" cy="33782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Harvested ripe Marula fruit</a:t>
            </a:r>
          </a:p>
          <a:p>
            <a:endParaRPr lang="en-ZW" dirty="0"/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DF989821-9CBB-247E-82B7-631FCD29C1C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8" r="25008"/>
          <a:stretch>
            <a:fillRect/>
          </a:stretch>
        </p:blipFill>
        <p:spPr bwMode="auto">
          <a:xfrm>
            <a:off x="975359" y="2944539"/>
            <a:ext cx="3815005" cy="337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01B836-BCC5-54B6-EADC-003FC339E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1" y="2944540"/>
            <a:ext cx="4761247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98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B53F4-1634-040C-2A8B-1319EC62F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MARULA NUTS</a:t>
            </a:r>
            <a:endParaRPr lang="en-ZW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FF8CEA0-B3C1-36B8-7936-88854B29AB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2" y="1845734"/>
            <a:ext cx="5563737" cy="4159281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93C044-FF59-2879-8204-02EEF5ECE2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8238" y="1845734"/>
            <a:ext cx="4937125" cy="4159281"/>
          </a:xfrm>
        </p:spPr>
      </p:pic>
    </p:spTree>
    <p:extLst>
      <p:ext uri="{BB962C8B-B14F-4D97-AF65-F5344CB8AC3E}">
        <p14:creationId xmlns:p14="http://schemas.microsoft.com/office/powerpoint/2010/main" val="801914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55007-2443-C8A1-2EAE-3DEEB78DB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Utilisation of Marula</a:t>
            </a:r>
            <a:endParaRPr lang="en-ZW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F57E2B6-85A8-C48D-701D-F278BFAC9C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1972155"/>
              </p:ext>
            </p:extLst>
          </p:nvPr>
        </p:nvGraphicFramePr>
        <p:xfrm>
          <a:off x="1096963" y="1846263"/>
          <a:ext cx="10058400" cy="4377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1613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035A6-E544-C5DF-1481-E752B56F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economic benefits of Marula</a:t>
            </a:r>
            <a:endParaRPr lang="en-ZW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E871F-9E45-2980-994E-31B87E2AB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average Marula tree yield 300 kg (72 litres juice).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farmer is guaranteed US$60-72 per tree.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Domestication with 246 tree/ha (9 m between rows and 4.5 m within rows).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Expected yield (65 000 kg/ha) i.e. 15600 l (translates to US$15600).</a:t>
            </a:r>
            <a:endParaRPr lang="en-ZW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93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851ED-BA97-9DD6-8791-D39E025EF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MARULA BEER, WINE AND OTHER USES</a:t>
            </a:r>
            <a:endParaRPr lang="en-ZW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B8CE71E-FF61-45C3-C529-3B7E1484B1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6084" y="2333767"/>
            <a:ext cx="4959596" cy="3398294"/>
          </a:xfr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01FCF63C-38A0-81C6-35E4-D342E6744A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3"/>
          <a:stretch/>
        </p:blipFill>
        <p:spPr>
          <a:xfrm>
            <a:off x="532262" y="2333767"/>
            <a:ext cx="5563737" cy="3398294"/>
          </a:xfrm>
        </p:spPr>
      </p:pic>
    </p:spTree>
    <p:extLst>
      <p:ext uri="{BB962C8B-B14F-4D97-AF65-F5344CB8AC3E}">
        <p14:creationId xmlns:p14="http://schemas.microsoft.com/office/powerpoint/2010/main" val="3842917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3ABD9-1357-D623-9626-10591D401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MARULA CAKE AND OIL</a:t>
            </a:r>
            <a:endParaRPr lang="en-ZW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D6F18CC-DEBA-E3E7-96D2-5B3E08522E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6963" y="2132075"/>
            <a:ext cx="4938712" cy="399577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2AC2DD-94B4-1FCF-C338-BE2B679874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8555" y="2132417"/>
            <a:ext cx="4937125" cy="3995427"/>
          </a:xfrm>
        </p:spPr>
      </p:pic>
    </p:spTree>
    <p:extLst>
      <p:ext uri="{BB962C8B-B14F-4D97-AF65-F5344CB8AC3E}">
        <p14:creationId xmlns:p14="http://schemas.microsoft.com/office/powerpoint/2010/main" val="2882532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E3AA8-A55E-F8D8-669E-6D57D43AA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TRADING POTENTIAL IN SADC COUNTRIES</a:t>
            </a:r>
            <a:endParaRPr lang="en-ZW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AFA4FE-9586-80B9-B13D-FE6BF77C98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3830100"/>
              </p:ext>
            </p:extLst>
          </p:nvPr>
        </p:nvGraphicFramePr>
        <p:xfrm>
          <a:off x="996285" y="2057400"/>
          <a:ext cx="9619325" cy="41290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3865">
                  <a:extLst>
                    <a:ext uri="{9D8B030D-6E8A-4147-A177-3AD203B41FA5}">
                      <a16:colId xmlns:a16="http://schemas.microsoft.com/office/drawing/2014/main" val="2637466803"/>
                    </a:ext>
                  </a:extLst>
                </a:gridCol>
                <a:gridCol w="1923865">
                  <a:extLst>
                    <a:ext uri="{9D8B030D-6E8A-4147-A177-3AD203B41FA5}">
                      <a16:colId xmlns:a16="http://schemas.microsoft.com/office/drawing/2014/main" val="1865661837"/>
                    </a:ext>
                  </a:extLst>
                </a:gridCol>
                <a:gridCol w="1923865">
                  <a:extLst>
                    <a:ext uri="{9D8B030D-6E8A-4147-A177-3AD203B41FA5}">
                      <a16:colId xmlns:a16="http://schemas.microsoft.com/office/drawing/2014/main" val="1346294143"/>
                    </a:ext>
                  </a:extLst>
                </a:gridCol>
                <a:gridCol w="1923865">
                  <a:extLst>
                    <a:ext uri="{9D8B030D-6E8A-4147-A177-3AD203B41FA5}">
                      <a16:colId xmlns:a16="http://schemas.microsoft.com/office/drawing/2014/main" val="2862987034"/>
                    </a:ext>
                  </a:extLst>
                </a:gridCol>
                <a:gridCol w="1923865">
                  <a:extLst>
                    <a:ext uri="{9D8B030D-6E8A-4147-A177-3AD203B41FA5}">
                      <a16:colId xmlns:a16="http://schemas.microsoft.com/office/drawing/2014/main" val="2755598369"/>
                    </a:ext>
                  </a:extLst>
                </a:gridCol>
              </a:tblGrid>
              <a:tr h="1032271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 trade (US$/yr)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Potential trade (US$/yr)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 households employed (gathering only)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Potential households employed (gathering only)</a:t>
                      </a:r>
                      <a:endParaRPr lang="en-ZW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5278266"/>
                  </a:ext>
                </a:extLst>
              </a:tr>
              <a:tr h="344091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Baobab</a:t>
                      </a:r>
                      <a:endParaRPr lang="en-ZW" sz="1600" b="1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11,203,928</a:t>
                      </a:r>
                      <a:endParaRPr lang="en-ZW" sz="1600" b="1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961,358,568</a:t>
                      </a:r>
                      <a:endParaRPr lang="en-ZW" sz="1600" b="1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1,165,965</a:t>
                      </a:r>
                      <a:endParaRPr lang="en-ZW" sz="1600" b="1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2,640,333</a:t>
                      </a:r>
                      <a:endParaRPr lang="en-ZW" sz="16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54474600"/>
                  </a:ext>
                </a:extLst>
              </a:tr>
              <a:tr h="344091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Kigelia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375,563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1,588,050,000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441,125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1,764,500</a:t>
                      </a:r>
                      <a:endParaRPr lang="en-ZW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6112887"/>
                  </a:ext>
                </a:extLst>
              </a:tr>
              <a:tr h="344091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Marula</a:t>
                      </a:r>
                      <a:endParaRPr lang="en-ZW" sz="16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425,000</a:t>
                      </a:r>
                      <a:endParaRPr lang="en-ZW" sz="16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263,001,008</a:t>
                      </a:r>
                      <a:endParaRPr lang="en-ZW" sz="16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3,475,250</a:t>
                      </a:r>
                      <a:endParaRPr lang="en-ZW" sz="16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4,436,667</a:t>
                      </a:r>
                      <a:endParaRPr lang="en-ZW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32720098"/>
                  </a:ext>
                </a:extLst>
              </a:tr>
              <a:tr h="344091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Ximenia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58,500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37,566,884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303,933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1,514,667</a:t>
                      </a:r>
                      <a:endParaRPr lang="en-ZW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34335381"/>
                  </a:ext>
                </a:extLst>
              </a:tr>
              <a:tr h="344091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Trichelia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-   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501,665,967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1,144,833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2,289,667</a:t>
                      </a:r>
                      <a:endParaRPr lang="en-ZW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09097661"/>
                  </a:ext>
                </a:extLst>
              </a:tr>
              <a:tr h="344091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Kalahari Melon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58,500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21,126,226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745,083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1,483,167</a:t>
                      </a:r>
                      <a:endParaRPr lang="en-ZW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91840040"/>
                  </a:ext>
                </a:extLst>
              </a:tr>
              <a:tr h="344091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Manketti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-   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19,677,684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197,208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42,597</a:t>
                      </a:r>
                      <a:endParaRPr lang="en-ZW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45038598"/>
                  </a:ext>
                </a:extLst>
              </a:tr>
              <a:tr h="344091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Parinari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-   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36,516,431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1,774,250</a:t>
                      </a:r>
                      <a:endParaRPr lang="en-ZW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2,365,667</a:t>
                      </a:r>
                      <a:endParaRPr lang="en-ZW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87739055"/>
                  </a:ext>
                </a:extLst>
              </a:tr>
              <a:tr h="344091"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ZW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12,121,491</a:t>
                      </a:r>
                      <a:endParaRPr lang="en-ZW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3,428,962,767</a:t>
                      </a:r>
                      <a:endParaRPr lang="en-ZW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9,247,649</a:t>
                      </a:r>
                      <a:endParaRPr lang="en-ZW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16,537,264</a:t>
                      </a:r>
                      <a:endParaRPr lang="en-ZW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5583311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D20B32B-E03C-A42A-4E26-30743DA4E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283966" y="0"/>
            <a:ext cx="174759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1:  Current and potential by Product (10 SADC countries)</a:t>
            </a:r>
            <a:endParaRPr kumimoji="0" lang="en-US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101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8B450-457F-E06F-78F2-B99687019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SHOULD BE DONE</a:t>
            </a:r>
            <a:endParaRPr lang="en-ZW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F1CDF-6AE8-C9FC-3266-0659771ED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Crafting of legislations (management and conservation).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strategies that support sustainable utilisation and marketing.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public-private partnership.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Governments to come up with clear policies.</a:t>
            </a:r>
          </a:p>
          <a:p>
            <a:pPr>
              <a:buFont typeface="Wingdings" panose="05000000000000000000" pitchFamily="2" charset="2"/>
              <a:buChar char="v"/>
            </a:pPr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625441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FFB92-D99F-5B60-E0ED-CDDD11004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END</a:t>
            </a:r>
            <a:endParaRPr lang="en-ZW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FE50C-031A-97F6-4A37-0C3A7751D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ZW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701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0EBE3-6765-151D-00A6-7D6143708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ZW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E5ACF-F8B8-125A-E6A1-0581DE475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872678"/>
          </a:xfrm>
        </p:spPr>
        <p:txBody>
          <a:bodyPr>
            <a:normAutofit fontScale="25000" lnSpcReduction="2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Marula is one of economically important trees underutilized in Southern African countries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tree provides important non-timber forest products (NTFPs)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NTFPs play a vital role in improving human nutrition, health and income.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en-ZW" sz="1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Commercialisation of Marula is the best to enjoy benefits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require sustainable domestication and cultivation practices.</a:t>
            </a:r>
          </a:p>
          <a:p>
            <a:pPr>
              <a:buFont typeface="Wingdings" panose="05000000000000000000" pitchFamily="2" charset="2"/>
              <a:buChar char="v"/>
            </a:pPr>
            <a:endParaRPr lang="en-Z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404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D2837-561E-86B5-5744-B4ACE00CE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DISTRIBUTIONMARULA TREE IN AFRICA</a:t>
            </a:r>
            <a:endParaRPr lang="en-ZW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B4F77E-E17E-2A9E-AEFF-26BD71704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846263"/>
            <a:ext cx="4797188" cy="434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8152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F4EEC-4188-9364-6505-65D48A886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MARULA TREE</a:t>
            </a:r>
            <a:endParaRPr lang="en-ZW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AAD09DD-00B6-BF55-1A88-AA25733EF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08" y="1737360"/>
            <a:ext cx="8038531" cy="4622497"/>
          </a:xfrm>
        </p:spPr>
      </p:pic>
    </p:spTree>
    <p:extLst>
      <p:ext uri="{BB962C8B-B14F-4D97-AF65-F5344CB8AC3E}">
        <p14:creationId xmlns:p14="http://schemas.microsoft.com/office/powerpoint/2010/main" val="237525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1ECA9-7C6E-9ABD-BAF3-E21842DEC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Aims and objectives</a:t>
            </a:r>
            <a:endParaRPr lang="en-ZW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99B13-A51F-177A-D2BA-224784503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aim of this study was to assess cultivation practices and utilization of Marula in dry region of Zimbabwe.</a:t>
            </a:r>
          </a:p>
          <a:p>
            <a:pPr marL="0" indent="0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objective was to: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the utilisation, harvesting, stem density and economic effects of Marula on human livelihoods and country at large.</a:t>
            </a:r>
          </a:p>
        </p:txBody>
      </p:sp>
    </p:spTree>
    <p:extLst>
      <p:ext uri="{BB962C8B-B14F-4D97-AF65-F5344CB8AC3E}">
        <p14:creationId xmlns:p14="http://schemas.microsoft.com/office/powerpoint/2010/main" val="952723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1F60D-5773-32C3-1813-7CD1C712C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Theoretical Framework</a:t>
            </a:r>
            <a:endParaRPr lang="en-Z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05793-4A6D-FDA2-867B-98F2022F3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study was undertaken within the scope of sustainability science (humans vs environment).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focused on vulnerability and robustness of human-environment systems.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focused on institutional frameworks which lead to sustainable management of natural resources.</a:t>
            </a:r>
          </a:p>
          <a:p>
            <a:pPr marL="0" indent="0">
              <a:buNone/>
            </a:pPr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22425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31301-BFCF-83F8-F5C0-EB58E0F2B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Propagation techniques</a:t>
            </a:r>
            <a:endParaRPr lang="en-ZW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DD68A-8F52-75B6-6636-4C36050E8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Z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Majority of participants (48 %) indicated that Marula is  nurtured from self seeded seedling.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Z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Farmers had limited knowledge in tree propagation especially using grafting which increase growth and fruit yield.</a:t>
            </a:r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765436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9F402-9FAF-018C-A7D8-D997FADBC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PROPAGATION USING SEED AND TRUNCHEON</a:t>
            </a:r>
            <a:endParaRPr lang="en-ZW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E67A11-D6DC-17CE-183C-97B4E28ABE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7104" y="1846263"/>
            <a:ext cx="4167746" cy="436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E1422F2-C7B7-437F-3E5F-48C3BDDB9D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72753" y="2232025"/>
            <a:ext cx="5365578" cy="3977706"/>
          </a:xfrm>
        </p:spPr>
      </p:pic>
    </p:spTree>
    <p:extLst>
      <p:ext uri="{BB962C8B-B14F-4D97-AF65-F5344CB8AC3E}">
        <p14:creationId xmlns:p14="http://schemas.microsoft.com/office/powerpoint/2010/main" val="2938581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D6C9C-05B0-16D1-F748-3FBB517F6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Propagation techniques</a:t>
            </a:r>
            <a:endParaRPr lang="en-ZW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BD34FD4-0FCE-5774-5728-E0C82EC838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0335913"/>
              </p:ext>
            </p:extLst>
          </p:nvPr>
        </p:nvGraphicFramePr>
        <p:xfrm>
          <a:off x="1096963" y="1846263"/>
          <a:ext cx="10058400" cy="4472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287823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966</TotalTime>
  <Words>517</Words>
  <Application>Microsoft Office PowerPoint</Application>
  <PresentationFormat>Widescreen</PresentationFormat>
  <Paragraphs>105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Calibri Light</vt:lpstr>
      <vt:lpstr>Times New Roman</vt:lpstr>
      <vt:lpstr>Wingdings</vt:lpstr>
      <vt:lpstr>Retrospect</vt:lpstr>
      <vt:lpstr>Cultivation practices and utilisation of Marula (Sclerocarya birrea (L)) by smallholder farmers in dry region of Zimbabwe</vt:lpstr>
      <vt:lpstr>Introduction</vt:lpstr>
      <vt:lpstr>DISTRIBUTIONMARULA TREE IN AFRICA</vt:lpstr>
      <vt:lpstr>MARULA TREE</vt:lpstr>
      <vt:lpstr>Aims and objectives</vt:lpstr>
      <vt:lpstr>Theoretical Framework</vt:lpstr>
      <vt:lpstr>Propagation techniques</vt:lpstr>
      <vt:lpstr>PROPAGATION USING SEED AND TRUNCHEON</vt:lpstr>
      <vt:lpstr>Propagation techniques</vt:lpstr>
      <vt:lpstr>Stem density in arable and non-arable </vt:lpstr>
      <vt:lpstr>MARULA FRUITS</vt:lpstr>
      <vt:lpstr>MARULA NUTS</vt:lpstr>
      <vt:lpstr>Utilisation of Marula</vt:lpstr>
      <vt:lpstr>Potential economic benefits of Marula</vt:lpstr>
      <vt:lpstr>MARULA BEER, WINE AND OTHER USES</vt:lpstr>
      <vt:lpstr>MARULA CAKE AND OIL</vt:lpstr>
      <vt:lpstr>TRADING POTENTIAL IN SADC COUNTRIES</vt:lpstr>
      <vt:lpstr>WHAT SHOULD BE DONE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Cultivation practices and utilization of Marula (Sclerocarya birrea (L)) by smallholder farmers of Vuravhi communal lands in Chivi, Zimbabwe</dc:title>
  <dc:creator>Andrew Tapiwa Kugedera</dc:creator>
  <cp:lastModifiedBy>El Mohamadi, Adrie GIZ ZA</cp:lastModifiedBy>
  <cp:revision>137</cp:revision>
  <dcterms:created xsi:type="dcterms:W3CDTF">2023-08-03T10:38:51Z</dcterms:created>
  <dcterms:modified xsi:type="dcterms:W3CDTF">2023-09-13T21:49:45Z</dcterms:modified>
</cp:coreProperties>
</file>